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44" r:id="rId1"/>
  </p:sldMasterIdLst>
  <p:sldIdLst>
    <p:sldId id="256" r:id="rId2"/>
    <p:sldId id="282" r:id="rId3"/>
    <p:sldId id="283" r:id="rId4"/>
    <p:sldId id="294" r:id="rId5"/>
    <p:sldId id="295" r:id="rId6"/>
    <p:sldId id="296" r:id="rId7"/>
    <p:sldId id="297" r:id="rId8"/>
    <p:sldId id="298" r:id="rId9"/>
    <p:sldId id="299" r:id="rId10"/>
    <p:sldId id="300" r:id="rId11"/>
    <p:sldId id="301" r:id="rId12"/>
    <p:sldId id="285" r:id="rId13"/>
    <p:sldId id="287" r:id="rId14"/>
    <p:sldId id="289" r:id="rId15"/>
    <p:sldId id="291" r:id="rId16"/>
    <p:sldId id="293" r:id="rId17"/>
    <p:sldId id="284" r:id="rId18"/>
    <p:sldId id="302" r:id="rId19"/>
    <p:sldId id="303" r:id="rId20"/>
    <p:sldId id="304" r:id="rId21"/>
    <p:sldId id="305" r:id="rId22"/>
    <p:sldId id="306" r:id="rId23"/>
    <p:sldId id="307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323" autoAdjust="0"/>
    <p:restoredTop sz="94660"/>
  </p:normalViewPr>
  <p:slideViewPr>
    <p:cSldViewPr snapToGrid="0">
      <p:cViewPr varScale="1">
        <p:scale>
          <a:sx n="67" d="100"/>
          <a:sy n="67" d="100"/>
        </p:scale>
        <p:origin x="55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53307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7284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998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72348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72348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76391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0561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5818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34515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B61BEF0D-F0BB-DE4B-95CE-6DB70DBA9567}" type="datetimeFigureOut">
              <a:rPr lang="en-US" smtClean="0"/>
              <a:pPr/>
              <a:t>3/2/2022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08990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31247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3/2/2022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2461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ocrdata.ed.gov/" TargetMode="External"/><Relationship Id="rId2" Type="http://schemas.openxmlformats.org/officeDocument/2006/relationships/hyperlink" Target="https://nces.ed.gov/nationsreportcard/data/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4EBB098A-039D-49B2-A19C-F5DF1BB917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CD422BD-3979-483A-B58A-68A3533267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30000" y="639098"/>
            <a:ext cx="4813072" cy="3064224"/>
          </a:xfrm>
        </p:spPr>
        <p:txBody>
          <a:bodyPr>
            <a:normAutofit/>
          </a:bodyPr>
          <a:lstStyle/>
          <a:p>
            <a:pPr algn="ctr"/>
            <a:r>
              <a:rPr lang="en-US" sz="5000" i="1" dirty="0"/>
              <a:t>Females of  Color Performance Update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15A319A-30EE-4862-BCF2-9CFF2C60CB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29999" y="4455621"/>
            <a:ext cx="4829101" cy="1238616"/>
          </a:xfrm>
        </p:spPr>
        <p:txBody>
          <a:bodyPr>
            <a:normAutofit lnSpcReduction="10000"/>
          </a:bodyPr>
          <a:lstStyle/>
          <a:p>
            <a:pPr algn="ctr"/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Council of Great City Schools</a:t>
            </a:r>
          </a:p>
          <a:p>
            <a:pPr algn="ctr"/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September 2021</a:t>
            </a:r>
          </a:p>
        </p:txBody>
      </p:sp>
      <p:pic>
        <p:nvPicPr>
          <p:cNvPr id="16" name="Graphic 15" descr="Student looking in microscope in science room">
            <a:extLst>
              <a:ext uri="{FF2B5EF4-FFF2-40B4-BE49-F238E27FC236}">
                <a16:creationId xmlns:a16="http://schemas.microsoft.com/office/drawing/2014/main" id="{BFCE17E5-275A-4399-8C92-542E92A10E2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837921" y="1482852"/>
            <a:ext cx="5054156" cy="3368614"/>
          </a:xfrm>
          <a:prstGeom prst="rect">
            <a:avLst/>
          </a:prstGeom>
        </p:spPr>
      </p:pic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BF9B165B-9C50-4138-BDCA-58996E2767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805053" y="4343400"/>
            <a:ext cx="4389120" cy="0"/>
          </a:xfrm>
          <a:prstGeom prst="line">
            <a:avLst/>
          </a:prstGeom>
          <a:ln w="6350">
            <a:solidFill>
              <a:schemeClr val="tx2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>
            <a:extLst>
              <a:ext uri="{FF2B5EF4-FFF2-40B4-BE49-F238E27FC236}">
                <a16:creationId xmlns:a16="http://schemas.microsoft.com/office/drawing/2014/main" id="{27FCF486-ED0C-4BFB-B43C-D9B6D15DB2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70F8A06C-4DFF-4DCA-B2DF-3322652570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41029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9F45E3-C125-49F5-863F-3F771273B7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23C6175-7110-4DB0-BEA4-FC1D293020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044DF19B-511F-4F07-A7AD-1A010C6BFC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10E39F61-0304-47E3-BFDC-35A73E207C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6" y="0"/>
            <a:ext cx="4584734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D4C902A7-C713-4C0E-908C-A83A8B91995A}"/>
              </a:ext>
            </a:extLst>
          </p:cNvPr>
          <p:cNvSpPr txBox="1">
            <a:spLocks/>
          </p:cNvSpPr>
          <p:nvPr/>
        </p:nvSpPr>
        <p:spPr>
          <a:xfrm>
            <a:off x="462760" y="1027319"/>
            <a:ext cx="3659246" cy="228876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800" b="0" kern="1200" cap="all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 defTabSz="914400">
              <a:buClr>
                <a:schemeClr val="accent1"/>
              </a:buClr>
            </a:pPr>
            <a:r>
              <a:rPr lang="en-US" sz="3600" cap="none" spc="-50" dirty="0">
                <a:solidFill>
                  <a:srgbClr val="FFFFFF"/>
                </a:solidFill>
                <a:latin typeface="+mn-lt"/>
              </a:rPr>
              <a:t>NAEP </a:t>
            </a:r>
            <a:br>
              <a:rPr lang="en-US" sz="3600" cap="none" spc="-50" dirty="0">
                <a:solidFill>
                  <a:srgbClr val="FFFFFF"/>
                </a:solidFill>
                <a:latin typeface="+mn-lt"/>
              </a:rPr>
            </a:br>
            <a:r>
              <a:rPr lang="en-US" sz="3600" b="1" cap="none" spc="-50" dirty="0">
                <a:solidFill>
                  <a:srgbClr val="FFFFFF"/>
                </a:solidFill>
                <a:latin typeface="+mn-lt"/>
              </a:rPr>
              <a:t>GRADE 8 Math </a:t>
            </a:r>
            <a:r>
              <a:rPr lang="en-US" sz="3600" cap="none" spc="-50" dirty="0">
                <a:solidFill>
                  <a:srgbClr val="FFFFFF"/>
                </a:solidFill>
                <a:latin typeface="+mn-lt"/>
              </a:rPr>
              <a:t>Performance </a:t>
            </a:r>
          </a:p>
          <a:p>
            <a:pPr algn="ctr" defTabSz="914400">
              <a:buClr>
                <a:schemeClr val="accent1"/>
              </a:buClr>
            </a:pPr>
            <a:r>
              <a:rPr lang="en-US" sz="3600" cap="none" spc="-50" dirty="0">
                <a:solidFill>
                  <a:srgbClr val="FFFFFF"/>
                </a:solidFill>
                <a:latin typeface="+mn-lt"/>
              </a:rPr>
              <a:t>of Females by Jurisdiction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B9E7B3B-A156-4356-BF35-7825C428E0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8475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9" name="slide9">
            <a:extLst>
              <a:ext uri="{FF2B5EF4-FFF2-40B4-BE49-F238E27FC236}">
                <a16:creationId xmlns:a16="http://schemas.microsoft.com/office/drawing/2014/main" id="{CF833CD5-3E7D-4F60-992B-F0E8B39F1064}"/>
              </a:ext>
            </a:extLst>
          </p:cNvPr>
          <p:cNvPicPr/>
          <p:nvPr/>
        </p:nvPicPr>
        <p:blipFill>
          <a:blip r:embed="rId2"/>
          <a:srcRect/>
          <a:stretch/>
        </p:blipFill>
        <p:spPr>
          <a:xfrm>
            <a:off x="4648758" y="402825"/>
            <a:ext cx="7543240" cy="6034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38287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9F45E3-C125-49F5-863F-3F771273B7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23C6175-7110-4DB0-BEA4-FC1D293020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044DF19B-511F-4F07-A7AD-1A010C6BFC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10E39F61-0304-47E3-BFDC-35A73E207C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6" y="0"/>
            <a:ext cx="4584734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D4C902A7-C713-4C0E-908C-A83A8B91995A}"/>
              </a:ext>
            </a:extLst>
          </p:cNvPr>
          <p:cNvSpPr txBox="1">
            <a:spLocks/>
          </p:cNvSpPr>
          <p:nvPr/>
        </p:nvSpPr>
        <p:spPr>
          <a:xfrm>
            <a:off x="462760" y="1027319"/>
            <a:ext cx="3659246" cy="228876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800" b="0" kern="1200" cap="all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 defTabSz="914400">
              <a:buClr>
                <a:schemeClr val="accent1"/>
              </a:buClr>
            </a:pPr>
            <a:r>
              <a:rPr lang="en-US" sz="3600" cap="none" spc="-50" dirty="0">
                <a:solidFill>
                  <a:srgbClr val="FFFFFF"/>
                </a:solidFill>
                <a:latin typeface="+mn-lt"/>
              </a:rPr>
              <a:t>NAEP </a:t>
            </a:r>
            <a:br>
              <a:rPr lang="en-US" sz="3600" cap="none" spc="-50" dirty="0">
                <a:solidFill>
                  <a:srgbClr val="FFFFFF"/>
                </a:solidFill>
                <a:latin typeface="+mn-lt"/>
              </a:rPr>
            </a:br>
            <a:r>
              <a:rPr lang="en-US" sz="3600" b="1" cap="none" spc="-50" dirty="0">
                <a:solidFill>
                  <a:srgbClr val="FFFFFF"/>
                </a:solidFill>
                <a:latin typeface="+mn-lt"/>
              </a:rPr>
              <a:t>GRADE 8 Math </a:t>
            </a:r>
            <a:r>
              <a:rPr lang="en-US" sz="3600" cap="none" spc="-50" dirty="0">
                <a:solidFill>
                  <a:srgbClr val="FFFFFF"/>
                </a:solidFill>
                <a:latin typeface="+mn-lt"/>
              </a:rPr>
              <a:t>Performance </a:t>
            </a:r>
          </a:p>
          <a:p>
            <a:pPr algn="ctr" defTabSz="914400">
              <a:buClr>
                <a:schemeClr val="accent1"/>
              </a:buClr>
            </a:pPr>
            <a:r>
              <a:rPr lang="en-US" sz="3600" cap="none" spc="-50" dirty="0">
                <a:solidFill>
                  <a:srgbClr val="FFFFFF"/>
                </a:solidFill>
                <a:latin typeface="+mn-lt"/>
              </a:rPr>
              <a:t>of Females in Large Cities by Race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B9E7B3B-A156-4356-BF35-7825C428E0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8475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9" name="slide9">
            <a:extLst>
              <a:ext uri="{FF2B5EF4-FFF2-40B4-BE49-F238E27FC236}">
                <a16:creationId xmlns:a16="http://schemas.microsoft.com/office/drawing/2014/main" id="{CF833CD5-3E7D-4F60-992B-F0E8B39F1064}"/>
              </a:ext>
            </a:extLst>
          </p:cNvPr>
          <p:cNvPicPr/>
          <p:nvPr/>
        </p:nvPicPr>
        <p:blipFill>
          <a:blip r:embed="rId2"/>
          <a:srcRect/>
          <a:stretch/>
        </p:blipFill>
        <p:spPr>
          <a:xfrm>
            <a:off x="4648759" y="411704"/>
            <a:ext cx="7543239" cy="6034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87691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6887EC64-DACC-4108-9FAB-6E288FBC20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F05C4A0-68A2-4496-87A5-5478E32747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7E041E6-AC36-4409-B797-2FE54253E6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FBDCECDC-EEE3-4128-AA5E-82A8C08796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07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1D22D336-E08A-4B2F-B280-0295FD2527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758952"/>
            <a:ext cx="12188824" cy="3892168"/>
          </a:xfrm>
        </p:spPr>
        <p:txBody>
          <a:bodyPr vert="horz" lIns="91440" tIns="45720" rIns="91440" bIns="45720" rtlCol="0" anchor="b">
            <a:normAutofit/>
          </a:bodyPr>
          <a:lstStyle/>
          <a:p>
            <a:pPr marL="52388" lvl="1" indent="0" algn="ctr">
              <a:buNone/>
            </a:pPr>
            <a:r>
              <a:rPr lang="en-US" sz="6000" dirty="0">
                <a:latin typeface="+mn-lt"/>
              </a:rPr>
              <a:t>Office of Civil Rights Data: 2012-2018</a:t>
            </a:r>
            <a:br>
              <a:rPr lang="en-US" sz="6000" dirty="0">
                <a:latin typeface="+mn-lt"/>
              </a:rPr>
            </a:br>
            <a:r>
              <a:rPr lang="en-US" sz="2400" i="1" dirty="0">
                <a:latin typeface="+mn-lt"/>
              </a:rPr>
              <a:t>Data provided on public schools nationwide. </a:t>
            </a:r>
            <a:endParaRPr lang="en-US" sz="2200" i="1" dirty="0">
              <a:latin typeface="+mn-lt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260EDE0-989C-4E16-AF94-F652294D82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07" y="4953000"/>
            <a:ext cx="12188952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F3985C0-E548-44D2-B30E-F3E42DADE1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07" y="4906176"/>
            <a:ext cx="12188952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571425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9D068DB-E7E7-4102-9402-EAA049E131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6C8906C-CCD9-4F71-B3DD-BC1331E1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A0D6F13-628B-4FC4-AD48-A2B64677D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15746F23-6A4C-4A1F-A0CE-A0C8537D52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C17B35-9322-4702-B993-B975C09732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44810" y="639097"/>
            <a:ext cx="3898262" cy="3686015"/>
          </a:xfrm>
        </p:spPr>
        <p:txBody>
          <a:bodyPr vert="horz" lIns="91440" tIns="45720" rIns="91440" bIns="45720" rtlCol="0" anchor="b">
            <a:noAutofit/>
          </a:bodyPr>
          <a:lstStyle/>
          <a:p>
            <a:pPr algn="ctr"/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Female Students Enrolled in Gifted Courses by Race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D9BFE64E-CCE4-4F62-BB14-C7028756C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209305" y="4343400"/>
            <a:ext cx="3200400" cy="0"/>
          </a:xfrm>
          <a:prstGeom prst="line">
            <a:avLst/>
          </a:prstGeom>
          <a:ln w="6350">
            <a:solidFill>
              <a:schemeClr val="tx2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id="{87CC7517-DC26-4B88-BF95-5D09F3E93E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D87C466A-2605-4E25-9E19-8E277E2EAE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1AB81DA-CD78-41D1-8AD2-E5EF6C395C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2295" y="507304"/>
            <a:ext cx="6388736" cy="5369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45260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9D068DB-E7E7-4102-9402-EAA049E131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6C8906C-CCD9-4F71-B3DD-BC1331E1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A0D6F13-628B-4FC4-AD48-A2B64677D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15746F23-6A4C-4A1F-A0CE-A0C8537D52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C17B35-9322-4702-B993-B975C09732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44810" y="639097"/>
            <a:ext cx="3898262" cy="3686015"/>
          </a:xfrm>
        </p:spPr>
        <p:txBody>
          <a:bodyPr vert="horz" lIns="91440" tIns="45720" rIns="91440" bIns="45720" rtlCol="0" anchor="b">
            <a:noAutofit/>
          </a:bodyPr>
          <a:lstStyle/>
          <a:p>
            <a:pPr algn="ctr"/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Female Students Enrolled in AP Courses by Race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D9BFE64E-CCE4-4F62-BB14-C7028756C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209305" y="4343400"/>
            <a:ext cx="3200400" cy="0"/>
          </a:xfrm>
          <a:prstGeom prst="line">
            <a:avLst/>
          </a:prstGeom>
          <a:ln w="6350">
            <a:solidFill>
              <a:schemeClr val="tx2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id="{87CC7517-DC26-4B88-BF95-5D09F3E93E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D87C466A-2605-4E25-9E19-8E277E2EAE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4856A2F-7FA4-49E9-8EE8-1734CAA457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6822" y="643760"/>
            <a:ext cx="7277988" cy="5046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81045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9D068DB-E7E7-4102-9402-EAA049E131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6C8906C-CCD9-4F71-B3DD-BC1331E1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A0D6F13-628B-4FC4-AD48-A2B64677D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15746F23-6A4C-4A1F-A0CE-A0C8537D52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C17B35-9322-4702-B993-B975C09732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49913" y="890857"/>
            <a:ext cx="3898262" cy="2919140"/>
          </a:xfrm>
        </p:spPr>
        <p:txBody>
          <a:bodyPr vert="horz" lIns="91440" tIns="45720" rIns="91440" bIns="45720" rtlCol="0" anchor="b">
            <a:noAutofit/>
          </a:bodyPr>
          <a:lstStyle/>
          <a:p>
            <a:pPr algn="ctr"/>
            <a:r>
              <a:rPr lang="en-US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Female Students Who Took SAT or ACT by Race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D9BFE64E-CCE4-4F62-BB14-C7028756C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209305" y="4343400"/>
            <a:ext cx="3200400" cy="0"/>
          </a:xfrm>
          <a:prstGeom prst="line">
            <a:avLst/>
          </a:prstGeom>
          <a:ln w="6350">
            <a:solidFill>
              <a:schemeClr val="tx2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id="{87CC7517-DC26-4B88-BF95-5D09F3E93E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D87C466A-2605-4E25-9E19-8E277E2EAE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526BA16-ACE2-432E-8FDF-653D6FDC2C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0518" y="890857"/>
            <a:ext cx="7044356" cy="49862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07038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9D068DB-E7E7-4102-9402-EAA049E131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6C8906C-CCD9-4F71-B3DD-BC1331E1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A0D6F13-628B-4FC4-AD48-A2B64677D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15746F23-6A4C-4A1F-A0CE-A0C8537D52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C17B35-9322-4702-B993-B975C09732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18382" y="1357776"/>
            <a:ext cx="3898262" cy="2919140"/>
          </a:xfrm>
        </p:spPr>
        <p:txBody>
          <a:bodyPr vert="horz" lIns="91440" tIns="45720" rIns="91440" bIns="45720" rtlCol="0" anchor="b">
            <a:noAutofit/>
          </a:bodyPr>
          <a:lstStyle/>
          <a:p>
            <a:pPr algn="ctr"/>
            <a:r>
              <a:rPr lang="en-US" sz="36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Female Students Receiving One or More </a:t>
            </a:r>
            <a:r>
              <a:rPr lang="en-US" sz="3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Out-of</a:t>
            </a:r>
            <a:r>
              <a:rPr lang="en-US" sz="36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School Suspensions by Race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D9BFE64E-CCE4-4F62-BB14-C7028756C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209305" y="4343400"/>
            <a:ext cx="3200400" cy="0"/>
          </a:xfrm>
          <a:prstGeom prst="line">
            <a:avLst/>
          </a:prstGeom>
          <a:ln w="6350">
            <a:solidFill>
              <a:schemeClr val="tx2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id="{87CC7517-DC26-4B88-BF95-5D09F3E93E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D87C466A-2605-4E25-9E19-8E277E2EAE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E6CAFD2-3BDF-4866-80EA-56E51D9AB2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0602" y="754256"/>
            <a:ext cx="6633067" cy="5005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00016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6887EC64-DACC-4108-9FAB-6E288FBC20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F05C4A0-68A2-4496-87A5-5478E32747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7E041E6-AC36-4409-B797-2FE54253E6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FBDCECDC-EEE3-4128-AA5E-82A8C08796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07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1D22D336-E08A-4B2F-B280-0295FD2527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892168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6600" dirty="0">
                <a:latin typeface="+mn-lt"/>
              </a:rPr>
              <a:t>CGCS KPI Data: 2016-2019</a:t>
            </a:r>
            <a:br>
              <a:rPr lang="en-US" sz="6600" dirty="0">
                <a:latin typeface="+mn-lt"/>
              </a:rPr>
            </a:br>
            <a:r>
              <a:rPr lang="en-US" sz="2200" dirty="0">
                <a:latin typeface="+mn-lt"/>
              </a:rPr>
              <a:t>Data provided on member districts only. 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260EDE0-989C-4E16-AF94-F652294D82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07" y="4953000"/>
            <a:ext cx="12188952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F3985C0-E548-44D2-B30E-F3E42DADE1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07" y="4906176"/>
            <a:ext cx="12188952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5938987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270CD4-5A60-4486-96B7-6C73EA4F65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171558"/>
            <a:ext cx="10058400" cy="1450757"/>
          </a:xfrm>
        </p:spPr>
        <p:txBody>
          <a:bodyPr>
            <a:normAutofit/>
          </a:bodyPr>
          <a:lstStyle/>
          <a:p>
            <a:pPr algn="ctr"/>
            <a:r>
              <a:rPr lang="en-US" sz="4400" dirty="0">
                <a:solidFill>
                  <a:schemeClr val="tx1"/>
                </a:solidFill>
                <a:latin typeface="+mn-lt"/>
              </a:rPr>
              <a:t>Ninth Grade Course Failures</a:t>
            </a:r>
            <a:br>
              <a:rPr lang="en-US" sz="4400" dirty="0">
                <a:solidFill>
                  <a:schemeClr val="tx1"/>
                </a:solidFill>
                <a:latin typeface="+mn-lt"/>
              </a:rPr>
            </a:br>
            <a:r>
              <a:rPr lang="en-US" sz="3000" dirty="0">
                <a:solidFill>
                  <a:schemeClr val="tx1"/>
                </a:solidFill>
                <a:latin typeface="+mn-lt"/>
              </a:rPr>
              <a:t>Black and Hispanic Females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18E6150-9091-40FA-9D80-61276BD33F6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1800" i="1" dirty="0"/>
              <a:t>Black Female Ninth Grade Course Failures by Quartile, 2016-17 to 2019-20</a:t>
            </a:r>
            <a:endParaRPr lang="en-US" sz="1800" dirty="0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1FBE3726-6996-4B67-9D97-13CD54190559}"/>
              </a:ext>
            </a:extLst>
          </p:cNvPr>
          <p:cNvPicPr>
            <a:picLocks noGrp="1"/>
          </p:cNvPicPr>
          <p:nvPr>
            <p:ph sz="half" idx="2"/>
          </p:nvPr>
        </p:nvPicPr>
        <p:blipFill>
          <a:blip r:embed="rId2"/>
          <a:srcRect/>
          <a:stretch/>
        </p:blipFill>
        <p:spPr>
          <a:xfrm>
            <a:off x="1877060" y="2582863"/>
            <a:ext cx="3378200" cy="3378200"/>
          </a:xfrm>
          <a:prstGeom prst="rect">
            <a:avLst/>
          </a:prstGeom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D0A317A-4813-4260-B75A-0AAC798ADE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pPr marL="0" lvl="0" indent="0" algn="ctr">
              <a:buClr>
                <a:srgbClr val="903163"/>
              </a:buClr>
              <a:buNone/>
            </a:pPr>
            <a:r>
              <a:rPr lang="en-US" sz="1800" i="1" dirty="0"/>
              <a:t>Hispanic Female Ninth Grade Course Failures by Quartile, 2016-17 to 2019-20</a:t>
            </a:r>
          </a:p>
        </p:txBody>
      </p:sp>
      <p:pic>
        <p:nvPicPr>
          <p:cNvPr id="11" name="Content Placeholder 10">
            <a:extLst>
              <a:ext uri="{FF2B5EF4-FFF2-40B4-BE49-F238E27FC236}">
                <a16:creationId xmlns:a16="http://schemas.microsoft.com/office/drawing/2014/main" id="{A09DDAE8-D4AB-4532-87A4-9FC4E7D8429E}"/>
              </a:ext>
            </a:extLst>
          </p:cNvPr>
          <p:cNvPicPr>
            <a:picLocks noGrp="1"/>
          </p:cNvPicPr>
          <p:nvPr>
            <p:ph sz="quarter" idx="4"/>
          </p:nvPr>
        </p:nvPicPr>
        <p:blipFill>
          <a:blip r:embed="rId3"/>
          <a:srcRect/>
          <a:stretch/>
        </p:blipFill>
        <p:spPr>
          <a:xfrm>
            <a:off x="6997700" y="2582863"/>
            <a:ext cx="3378200" cy="3378200"/>
          </a:xfrm>
          <a:prstGeom prst="rect">
            <a:avLst/>
          </a:prstGeom>
        </p:spPr>
      </p:pic>
      <p:sp>
        <p:nvSpPr>
          <p:cNvPr id="4" name="Rectangle 2">
            <a:extLst>
              <a:ext uri="{FF2B5EF4-FFF2-40B4-BE49-F238E27FC236}">
                <a16:creationId xmlns:a16="http://schemas.microsoft.com/office/drawing/2014/main" id="{826B1173-9B25-4016-8972-8C615EAD2A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4239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4239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4239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4239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4239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4239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4239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4239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4239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423988" algn="l"/>
              </a:tabLst>
            </a:pP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endParaRPr kumimoji="0" lang="en-US" alt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423988" algn="l"/>
              </a:tabLst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B50799BF-D70D-4DF2-907A-9EA29AAC8C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572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1398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1398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1398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1398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1398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1398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1398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1398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1398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39825" algn="l"/>
              </a:tabLst>
            </a:pP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36136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BC69EE19-0469-494B-AC3D-ACB232960D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948" y="173809"/>
            <a:ext cx="11398103" cy="1450757"/>
          </a:xfrm>
        </p:spPr>
        <p:txBody>
          <a:bodyPr>
            <a:noAutofit/>
          </a:bodyPr>
          <a:lstStyle/>
          <a:p>
            <a:pPr algn="ctr"/>
            <a:r>
              <a:rPr lang="en-US" sz="4400" dirty="0">
                <a:solidFill>
                  <a:schemeClr val="tx1"/>
                </a:solidFill>
                <a:latin typeface="+mn-lt"/>
              </a:rPr>
              <a:t>Ninth Grade Students with a “B” Average or Better</a:t>
            </a:r>
            <a:br>
              <a:rPr lang="en-US" sz="4000" dirty="0">
                <a:solidFill>
                  <a:schemeClr val="tx1"/>
                </a:solidFill>
                <a:latin typeface="+mn-lt"/>
              </a:rPr>
            </a:br>
            <a:r>
              <a:rPr lang="en-US" sz="3000" dirty="0">
                <a:solidFill>
                  <a:schemeClr val="tx1"/>
                </a:solidFill>
                <a:latin typeface="+mn-lt"/>
              </a:rPr>
              <a:t>Black and Hispanic Females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D22D414D-C01D-488F-9859-273CE16CBD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40853" y="1737360"/>
            <a:ext cx="4855147" cy="1112561"/>
          </a:xfrm>
        </p:spPr>
        <p:txBody>
          <a:bodyPr>
            <a:noAutofit/>
          </a:bodyPr>
          <a:lstStyle/>
          <a:p>
            <a:pPr algn="ctr"/>
            <a:r>
              <a:rPr lang="en-US" sz="1800" i="1" dirty="0"/>
              <a:t>Black </a:t>
            </a:r>
            <a:r>
              <a:rPr lang="en-US" sz="1800" i="1" dirty="0" err="1"/>
              <a:t>FEMale</a:t>
            </a:r>
            <a:r>
              <a:rPr lang="en-US" sz="1800" i="1" dirty="0"/>
              <a:t> Ninth Grade Students with B Average GPA or Better in All Courses by Quartile, 2016-17 to 2019-20</a:t>
            </a:r>
          </a:p>
        </p:txBody>
      </p:sp>
      <p:pic>
        <p:nvPicPr>
          <p:cNvPr id="18" name="Content Placeholder 17">
            <a:extLst>
              <a:ext uri="{FF2B5EF4-FFF2-40B4-BE49-F238E27FC236}">
                <a16:creationId xmlns:a16="http://schemas.microsoft.com/office/drawing/2014/main" id="{0C4852E4-46BF-4ECC-B4AE-98E03DADDF07}"/>
              </a:ext>
            </a:extLst>
          </p:cNvPr>
          <p:cNvPicPr>
            <a:picLocks noGrp="1"/>
          </p:cNvPicPr>
          <p:nvPr>
            <p:ph sz="half" idx="2"/>
          </p:nvPr>
        </p:nvPicPr>
        <p:blipFill>
          <a:blip r:embed="rId2"/>
          <a:srcRect/>
          <a:stretch/>
        </p:blipFill>
        <p:spPr>
          <a:xfrm>
            <a:off x="2071252" y="2764466"/>
            <a:ext cx="3194346" cy="3194346"/>
          </a:xfrm>
          <a:prstGeom prst="rect">
            <a:avLst/>
          </a:prstGeom>
        </p:spPr>
      </p:pic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30E43FC5-2E95-4EA8-8FBC-AEC212BB2B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38678" y="2213344"/>
            <a:ext cx="4855146" cy="553373"/>
          </a:xfrm>
        </p:spPr>
        <p:txBody>
          <a:bodyPr>
            <a:noAutofit/>
          </a:bodyPr>
          <a:lstStyle/>
          <a:p>
            <a:pPr algn="ctr"/>
            <a:r>
              <a:rPr lang="en-US" sz="1800" i="1" dirty="0"/>
              <a:t>Hispanic </a:t>
            </a:r>
            <a:r>
              <a:rPr lang="en-US" sz="1800" i="1" dirty="0" err="1"/>
              <a:t>FEMale</a:t>
            </a:r>
            <a:r>
              <a:rPr lang="en-US" sz="1800" i="1" dirty="0"/>
              <a:t> Ninth Grade Students with B Average GPA or Better in All Courses by Quartile, 2016-17 to 2019-20</a:t>
            </a:r>
          </a:p>
          <a:p>
            <a:endParaRPr lang="en-US" sz="1800" dirty="0"/>
          </a:p>
        </p:txBody>
      </p:sp>
      <p:pic>
        <p:nvPicPr>
          <p:cNvPr id="19" name="Content Placeholder 18">
            <a:extLst>
              <a:ext uri="{FF2B5EF4-FFF2-40B4-BE49-F238E27FC236}">
                <a16:creationId xmlns:a16="http://schemas.microsoft.com/office/drawing/2014/main" id="{B51864EE-9752-4D1F-AE98-77BB7656EFC6}"/>
              </a:ext>
            </a:extLst>
          </p:cNvPr>
          <p:cNvPicPr>
            <a:picLocks noGrp="1"/>
          </p:cNvPicPr>
          <p:nvPr>
            <p:ph sz="quarter" idx="4"/>
          </p:nvPr>
        </p:nvPicPr>
        <p:blipFill>
          <a:blip r:embed="rId3"/>
          <a:srcRect/>
          <a:stretch/>
        </p:blipFill>
        <p:spPr>
          <a:xfrm>
            <a:off x="7267952" y="2762214"/>
            <a:ext cx="3196598" cy="31965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40135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5508A7-B672-4180-98CD-6E13D375B6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Data 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05E3D6-BDD6-4B6B-AF82-ED07341D49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143446"/>
            <a:ext cx="10058400" cy="4023360"/>
          </a:xfrm>
        </p:spPr>
        <p:txBody>
          <a:bodyPr>
            <a:normAutofit fontScale="85000" lnSpcReduction="20000"/>
          </a:bodyPr>
          <a:lstStyle/>
          <a:p>
            <a:r>
              <a:rPr lang="en-US" sz="3000" dirty="0"/>
              <a:t>NAEP Trend Data: 2011-2019</a:t>
            </a:r>
          </a:p>
          <a:p>
            <a:pPr lvl="1"/>
            <a:r>
              <a:rPr lang="en-US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U.S. Department of Education, Institute of Education Sciences, National Center for Education Statistics, National Assessment of Educational Progress (NAEP), available at </a:t>
            </a:r>
            <a:r>
              <a:rPr lang="en-US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https://nces.ed.gov/nationsreportcard/data/</a:t>
            </a:r>
            <a:r>
              <a:rPr lang="en-US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lvl="1"/>
            <a:endParaRPr lang="en-US" sz="2600" dirty="0"/>
          </a:p>
          <a:p>
            <a:r>
              <a:rPr lang="en-US" sz="3000" dirty="0"/>
              <a:t>CGCS KPI Data: 2016-2019</a:t>
            </a:r>
          </a:p>
          <a:p>
            <a:pPr lvl="1"/>
            <a:r>
              <a:rPr lang="en-US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Council of Great City Schools, Academic Key Performance Indicators, 2016–2019</a:t>
            </a:r>
          </a:p>
          <a:p>
            <a:pPr lvl="1"/>
            <a:endParaRPr lang="en-US" sz="30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52388" lvl="1" indent="0">
              <a:buNone/>
            </a:pPr>
            <a:r>
              <a:rPr lang="en-US" sz="3000" dirty="0"/>
              <a:t>Office of Civil Rights Data: 2012-2018</a:t>
            </a:r>
          </a:p>
          <a:p>
            <a:pPr lvl="1"/>
            <a:r>
              <a:rPr lang="en-US" sz="2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U.S. Department of Education, Office for Civil Rights, Civil Rights Data Collection, 2017-18, available at </a:t>
            </a:r>
            <a:r>
              <a:rPr lang="en-US" sz="2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3"/>
              </a:rPr>
              <a:t>http://ocrdata.ed.gov</a:t>
            </a:r>
            <a:r>
              <a:rPr lang="en-US" sz="2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 </a:t>
            </a:r>
            <a:endParaRPr lang="en-US" sz="2600" dirty="0"/>
          </a:p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704753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DC5EF-7F42-46A4-87F5-58F0D255AE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+mn-lt"/>
              </a:rPr>
              <a:t>Algebra I/Integrated Math Completion Rates</a:t>
            </a:r>
            <a:br>
              <a:rPr lang="en-US" sz="4400" dirty="0">
                <a:latin typeface="+mn-lt"/>
              </a:rPr>
            </a:br>
            <a:r>
              <a:rPr lang="en-US" sz="3000" dirty="0">
                <a:latin typeface="+mn-lt"/>
              </a:rPr>
              <a:t>Black and Hispanic Females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80198F-DE3C-4BC9-8ACC-7EB587CB00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33857" y="1785904"/>
            <a:ext cx="5087075" cy="988332"/>
          </a:xfrm>
        </p:spPr>
        <p:txBody>
          <a:bodyPr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US" sz="1800" i="1" dirty="0"/>
              <a:t>Black </a:t>
            </a:r>
            <a:r>
              <a:rPr lang="en-US" sz="1800" i="1" dirty="0" err="1"/>
              <a:t>feMales</a:t>
            </a:r>
            <a:r>
              <a:rPr lang="en-US" sz="1800" i="1" dirty="0"/>
              <a:t> Who Completed</a:t>
            </a:r>
          </a:p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US" sz="1800" i="1" dirty="0"/>
              <a:t>Algebra I/Integrated Math by the End of Ninth Grade by Quartile, 2016-17 to 2019-20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5F014519-7864-4ACB-A69B-3C2171AA3739}"/>
              </a:ext>
            </a:extLst>
          </p:cNvPr>
          <p:cNvPicPr>
            <a:picLocks noGrp="1"/>
          </p:cNvPicPr>
          <p:nvPr>
            <p:ph sz="half" idx="2"/>
          </p:nvPr>
        </p:nvPicPr>
        <p:blipFill>
          <a:blip r:embed="rId2"/>
          <a:srcRect/>
          <a:stretch/>
        </p:blipFill>
        <p:spPr>
          <a:xfrm>
            <a:off x="1588295" y="2859309"/>
            <a:ext cx="3378200" cy="3378200"/>
          </a:xfrm>
          <a:prstGeom prst="rect">
            <a:avLst/>
          </a:prstGeom>
        </p:spPr>
      </p:pic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52A3096-2E85-4AE3-AF1F-1825BC9E26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71070" y="1785904"/>
            <a:ext cx="5087073" cy="895720"/>
          </a:xfrm>
        </p:spPr>
        <p:txBody>
          <a:bodyPr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US" sz="1800" i="1" dirty="0"/>
              <a:t>Hispanic </a:t>
            </a:r>
            <a:r>
              <a:rPr lang="en-US" sz="1800" i="1" dirty="0" err="1"/>
              <a:t>feMales</a:t>
            </a:r>
            <a:r>
              <a:rPr lang="en-US" sz="1800" i="1" dirty="0"/>
              <a:t> Who Completed</a:t>
            </a:r>
          </a:p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US" sz="1800" i="1" dirty="0"/>
              <a:t>Algebra I/Integrated Math by the End of Ninth Grade by Quartile, 2016-17 to 2019-20</a:t>
            </a:r>
            <a:endParaRPr lang="en-US" i="1" dirty="0"/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AAFBA817-5C1A-487C-8E34-70749BF1D8BD}"/>
              </a:ext>
            </a:extLst>
          </p:cNvPr>
          <p:cNvPicPr>
            <a:picLocks noGrp="1"/>
          </p:cNvPicPr>
          <p:nvPr>
            <p:ph sz="quarter" idx="4"/>
          </p:nvPr>
        </p:nvPicPr>
        <p:blipFill>
          <a:blip r:embed="rId3"/>
          <a:srcRect/>
          <a:stretch/>
        </p:blipFill>
        <p:spPr>
          <a:xfrm>
            <a:off x="7225505" y="2859309"/>
            <a:ext cx="3378200" cy="337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199649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E08189-F660-4636-ADDE-7892D93F6B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+mn-lt"/>
              </a:rPr>
              <a:t>Out of School Suspensions</a:t>
            </a:r>
            <a:br>
              <a:rPr lang="en-US" sz="4000" dirty="0">
                <a:latin typeface="+mn-lt"/>
              </a:rPr>
            </a:br>
            <a:r>
              <a:rPr lang="en-US" sz="3000" dirty="0">
                <a:latin typeface="+mn-lt"/>
              </a:rPr>
              <a:t>Black and Hispanic Females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F5AE28-DCBB-410D-B5C6-205E158C93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96745" y="2023731"/>
            <a:ext cx="4627756" cy="536005"/>
          </a:xfrm>
        </p:spPr>
        <p:txBody>
          <a:bodyPr>
            <a:noAutofit/>
          </a:bodyPr>
          <a:lstStyle/>
          <a:p>
            <a:pPr algn="ctr"/>
            <a:r>
              <a:rPr lang="en-US" sz="1800" i="1" dirty="0"/>
              <a:t>Out-of-School Suspensions Among Black </a:t>
            </a:r>
            <a:r>
              <a:rPr lang="en-US" sz="1800" i="1" dirty="0" err="1"/>
              <a:t>feMales</a:t>
            </a:r>
            <a:r>
              <a:rPr lang="en-US" sz="1800" i="1" dirty="0"/>
              <a:t> by Quartile, 2016-17 to 2019-20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988F4D45-2D3F-497A-A63D-08A776378D21}"/>
              </a:ext>
            </a:extLst>
          </p:cNvPr>
          <p:cNvPicPr>
            <a:picLocks noGrp="1"/>
          </p:cNvPicPr>
          <p:nvPr>
            <p:ph sz="half" idx="2"/>
          </p:nvPr>
        </p:nvPicPr>
        <p:blipFill>
          <a:blip r:embed="rId2"/>
          <a:srcRect/>
          <a:stretch/>
        </p:blipFill>
        <p:spPr>
          <a:xfrm>
            <a:off x="1521523" y="2675665"/>
            <a:ext cx="3378200" cy="3378200"/>
          </a:xfrm>
          <a:prstGeom prst="rect">
            <a:avLst/>
          </a:prstGeom>
        </p:spPr>
      </p:pic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DD5E74A-9207-4FE1-85DB-15E3754F823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00451" y="2023731"/>
            <a:ext cx="5087073" cy="651615"/>
          </a:xfrm>
        </p:spPr>
        <p:txBody>
          <a:bodyPr>
            <a:normAutofit/>
          </a:bodyPr>
          <a:lstStyle/>
          <a:p>
            <a:pPr algn="ctr"/>
            <a:r>
              <a:rPr lang="en-US" sz="1800" i="1" dirty="0"/>
              <a:t>Out-of-School Suspensions Among Hispanic </a:t>
            </a:r>
            <a:r>
              <a:rPr lang="en-US" sz="1800" i="1" dirty="0" err="1"/>
              <a:t>feMales</a:t>
            </a:r>
            <a:r>
              <a:rPr lang="en-US" sz="1800" i="1" dirty="0"/>
              <a:t> by Quartile, 2016-17 to 2019-20</a:t>
            </a: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CB21CC3E-D257-4701-9765-F8EB2122E0E4}"/>
              </a:ext>
            </a:extLst>
          </p:cNvPr>
          <p:cNvPicPr>
            <a:picLocks noGrp="1"/>
          </p:cNvPicPr>
          <p:nvPr>
            <p:ph sz="quarter" idx="4"/>
          </p:nvPr>
        </p:nvPicPr>
        <p:blipFill>
          <a:blip r:embed="rId3"/>
          <a:srcRect/>
          <a:stretch/>
        </p:blipFill>
        <p:spPr>
          <a:xfrm>
            <a:off x="7154887" y="2675665"/>
            <a:ext cx="3378200" cy="337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689235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4693BA-A0D5-49E6-ADFC-CD27CD404C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+mn-lt"/>
              </a:rPr>
              <a:t>Students Who Took One or More AP Courses</a:t>
            </a:r>
            <a:br>
              <a:rPr lang="en-US" sz="4000" dirty="0">
                <a:latin typeface="+mn-lt"/>
              </a:rPr>
            </a:br>
            <a:r>
              <a:rPr lang="en-US" sz="3000" dirty="0">
                <a:latin typeface="+mn-lt"/>
              </a:rPr>
              <a:t>Black and Hispanic Females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82DB2D-9D36-4730-BCBB-D762386D0F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87218" y="1982889"/>
            <a:ext cx="4313431" cy="536005"/>
          </a:xfrm>
        </p:spPr>
        <p:txBody>
          <a:bodyPr>
            <a:noAutofit/>
          </a:bodyPr>
          <a:lstStyle/>
          <a:p>
            <a:pPr algn="ctr"/>
            <a:r>
              <a:rPr lang="en-US" sz="1800" i="1" dirty="0"/>
              <a:t>Black </a:t>
            </a:r>
            <a:r>
              <a:rPr lang="en-US" sz="1800" i="1" dirty="0" err="1"/>
              <a:t>FeMale</a:t>
            </a:r>
            <a:r>
              <a:rPr lang="en-US" sz="1800" i="1" dirty="0"/>
              <a:t> Secondary Students Who Took One or More AP Courses by Quartile, 2016-17 to 2019-20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80B9969F-D0A5-4F5C-AC4C-B252CD2F3F59}"/>
              </a:ext>
            </a:extLst>
          </p:cNvPr>
          <p:cNvPicPr>
            <a:picLocks noGrp="1"/>
          </p:cNvPicPr>
          <p:nvPr>
            <p:ph sz="half" idx="2"/>
          </p:nvPr>
        </p:nvPicPr>
        <p:blipFill>
          <a:blip r:embed="rId2"/>
          <a:srcRect/>
          <a:stretch/>
        </p:blipFill>
        <p:spPr>
          <a:xfrm>
            <a:off x="1321355" y="2786897"/>
            <a:ext cx="3445156" cy="3445156"/>
          </a:xfrm>
          <a:prstGeom prst="rect">
            <a:avLst/>
          </a:prstGeom>
        </p:spPr>
      </p:pic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2F85F34-5E27-428C-8211-4566EACF2B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14492" y="1965521"/>
            <a:ext cx="4439540" cy="553373"/>
          </a:xfrm>
        </p:spPr>
        <p:txBody>
          <a:bodyPr>
            <a:noAutofit/>
          </a:bodyPr>
          <a:lstStyle/>
          <a:p>
            <a:pPr algn="ctr"/>
            <a:r>
              <a:rPr lang="en-US" sz="1800" i="1" dirty="0"/>
              <a:t>Hispanic </a:t>
            </a:r>
            <a:r>
              <a:rPr lang="en-US" sz="1800" i="1" dirty="0" err="1"/>
              <a:t>feMale</a:t>
            </a:r>
            <a:r>
              <a:rPr lang="en-US" sz="1800" i="1" dirty="0"/>
              <a:t> Secondary Students Who Took One or More AP Courses by Quartile, 2016-17 to 2019-20</a:t>
            </a: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C81440E3-8ECC-4903-ABE0-DA273AD1A83C}"/>
              </a:ext>
            </a:extLst>
          </p:cNvPr>
          <p:cNvPicPr>
            <a:picLocks noGrp="1"/>
          </p:cNvPicPr>
          <p:nvPr>
            <p:ph sz="quarter" idx="4"/>
          </p:nvPr>
        </p:nvPicPr>
        <p:blipFill>
          <a:blip r:embed="rId3"/>
          <a:srcRect/>
          <a:stretch/>
        </p:blipFill>
        <p:spPr>
          <a:xfrm>
            <a:off x="7211684" y="2747055"/>
            <a:ext cx="3445156" cy="3445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144969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B13C65-C434-4C4C-AB3C-9DB6A26B5C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+mn-lt"/>
              </a:rPr>
              <a:t>Cohort Graduation Rates</a:t>
            </a:r>
            <a:br>
              <a:rPr lang="en-US" sz="4000" dirty="0">
                <a:latin typeface="+mn-lt"/>
              </a:rPr>
            </a:br>
            <a:r>
              <a:rPr lang="en-US" sz="3000" dirty="0">
                <a:latin typeface="+mn-lt"/>
              </a:rPr>
              <a:t>Black and Hispanic Females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5780AB-90F5-4845-B308-D48DEAFF66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81065" y="2045189"/>
            <a:ext cx="5087075" cy="536005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en-US" sz="1800" i="1" dirty="0"/>
              <a:t>Four-Year Cohort Graduation Rates for Black </a:t>
            </a:r>
            <a:r>
              <a:rPr lang="en-US" sz="1800" i="1" dirty="0" err="1"/>
              <a:t>feMales</a:t>
            </a:r>
            <a:r>
              <a:rPr lang="en-US" sz="1800" i="1" dirty="0"/>
              <a:t> by Quartiles, 2016-17 to 2019-20</a:t>
            </a:r>
            <a:endParaRPr lang="en-US" dirty="0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189132D8-FFE5-460B-AB63-86966B563C93}"/>
              </a:ext>
            </a:extLst>
          </p:cNvPr>
          <p:cNvPicPr>
            <a:picLocks noGrp="1"/>
          </p:cNvPicPr>
          <p:nvPr>
            <p:ph sz="half" idx="2"/>
          </p:nvPr>
        </p:nvPicPr>
        <p:blipFill>
          <a:blip r:embed="rId2"/>
          <a:srcRect/>
          <a:stretch/>
        </p:blipFill>
        <p:spPr>
          <a:xfrm>
            <a:off x="1635502" y="2717467"/>
            <a:ext cx="3378200" cy="3378200"/>
          </a:xfrm>
          <a:prstGeom prst="rect">
            <a:avLst/>
          </a:prstGeom>
        </p:spPr>
      </p:pic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764BC91-474E-4BD9-9D64-9048C318620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32828" y="2036504"/>
            <a:ext cx="5178107" cy="553373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en-US" sz="1800" i="1" dirty="0"/>
              <a:t>Four-Year Cohort Graduation Rates for Hispanic </a:t>
            </a:r>
            <a:r>
              <a:rPr lang="en-US" sz="1800" i="1" dirty="0" err="1"/>
              <a:t>feMales</a:t>
            </a:r>
            <a:r>
              <a:rPr lang="en-US" sz="1800" i="1" dirty="0"/>
              <a:t> by Quartiles, 2016-17 to 2019-20</a:t>
            </a:r>
            <a:endParaRPr lang="en-US" dirty="0"/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E1CF45D4-2353-4029-A737-3A5A3350934E}"/>
              </a:ext>
            </a:extLst>
          </p:cNvPr>
          <p:cNvPicPr>
            <a:picLocks noGrp="1"/>
          </p:cNvPicPr>
          <p:nvPr>
            <p:ph sz="quarter" idx="4"/>
          </p:nvPr>
        </p:nvPicPr>
        <p:blipFill>
          <a:blip r:embed="rId3"/>
          <a:srcRect/>
          <a:stretch/>
        </p:blipFill>
        <p:spPr>
          <a:xfrm>
            <a:off x="7357189" y="2717467"/>
            <a:ext cx="3378200" cy="337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33828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6887EC64-DACC-4108-9FAB-6E288FBC20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F05C4A0-68A2-4496-87A5-5478E32747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7E041E6-AC36-4409-B797-2FE54253E6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FBDCECDC-EEE3-4128-AA5E-82A8C08796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07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1D22D336-E08A-4B2F-B280-0295FD2527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892168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66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NAEP Trend Data: 2011-2019</a:t>
            </a:r>
            <a:br>
              <a:rPr lang="en-US" sz="66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</a:br>
            <a:r>
              <a:rPr lang="en-US" sz="22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Comparisons </a:t>
            </a:r>
            <a:r>
              <a:rPr lang="en-US" sz="2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are made between </a:t>
            </a:r>
            <a:r>
              <a:rPr lang="en-US" sz="22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large city and national public schools as well as by race. 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260EDE0-989C-4E16-AF94-F652294D82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07" y="4953000"/>
            <a:ext cx="12188952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F3985C0-E548-44D2-B30E-F3E42DADE1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07" y="4906176"/>
            <a:ext cx="12188952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5639185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9F45E3-C125-49F5-863F-3F771273B7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23C6175-7110-4DB0-BEA4-FC1D293020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044DF19B-511F-4F07-A7AD-1A010C6BFC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10E39F61-0304-47E3-BFDC-35A73E207C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6" y="0"/>
            <a:ext cx="4584734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D4C902A7-C713-4C0E-908C-A83A8B91995A}"/>
              </a:ext>
            </a:extLst>
          </p:cNvPr>
          <p:cNvSpPr txBox="1">
            <a:spLocks/>
          </p:cNvSpPr>
          <p:nvPr/>
        </p:nvSpPr>
        <p:spPr>
          <a:xfrm>
            <a:off x="462760" y="1027319"/>
            <a:ext cx="3659246" cy="228876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800" b="0" kern="1200" cap="all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 defTabSz="914400">
              <a:buClr>
                <a:schemeClr val="accent1"/>
              </a:buClr>
            </a:pPr>
            <a:r>
              <a:rPr lang="en-US" sz="3600" cap="none" spc="-50" dirty="0">
                <a:solidFill>
                  <a:srgbClr val="FFFFFF"/>
                </a:solidFill>
                <a:latin typeface="+mn-lt"/>
              </a:rPr>
              <a:t>NAEP </a:t>
            </a:r>
            <a:br>
              <a:rPr lang="en-US" sz="3600" cap="none" spc="-50" dirty="0">
                <a:solidFill>
                  <a:srgbClr val="FFFFFF"/>
                </a:solidFill>
                <a:latin typeface="+mn-lt"/>
              </a:rPr>
            </a:br>
            <a:r>
              <a:rPr lang="en-US" sz="3600" b="1" cap="none" spc="-50" dirty="0">
                <a:solidFill>
                  <a:srgbClr val="FFFFFF"/>
                </a:solidFill>
                <a:latin typeface="+mn-lt"/>
              </a:rPr>
              <a:t>GRADE 4 Reading </a:t>
            </a:r>
            <a:r>
              <a:rPr lang="en-US" sz="3600" cap="none" spc="-50" dirty="0">
                <a:solidFill>
                  <a:srgbClr val="FFFFFF"/>
                </a:solidFill>
                <a:latin typeface="+mn-lt"/>
              </a:rPr>
              <a:t>Performance </a:t>
            </a:r>
          </a:p>
          <a:p>
            <a:pPr algn="ctr" defTabSz="914400">
              <a:buClr>
                <a:schemeClr val="accent1"/>
              </a:buClr>
            </a:pPr>
            <a:r>
              <a:rPr lang="en-US" sz="3600" cap="none" spc="-50" dirty="0">
                <a:solidFill>
                  <a:srgbClr val="FFFFFF"/>
                </a:solidFill>
                <a:latin typeface="+mn-lt"/>
              </a:rPr>
              <a:t>of Females by Jurisdiction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B9E7B3B-A156-4356-BF35-7825C428E0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8475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9" name="slide9">
            <a:extLst>
              <a:ext uri="{FF2B5EF4-FFF2-40B4-BE49-F238E27FC236}">
                <a16:creationId xmlns:a16="http://schemas.microsoft.com/office/drawing/2014/main" id="{CF833CD5-3E7D-4F60-992B-F0E8B39F1064}"/>
              </a:ext>
            </a:extLst>
          </p:cNvPr>
          <p:cNvPicPr/>
          <p:nvPr/>
        </p:nvPicPr>
        <p:blipFill>
          <a:blip r:embed="rId2"/>
          <a:srcRect/>
          <a:stretch/>
        </p:blipFill>
        <p:spPr>
          <a:xfrm>
            <a:off x="4648758" y="402825"/>
            <a:ext cx="7543241" cy="60345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66648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9F45E3-C125-49F5-863F-3F771273B7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23C6175-7110-4DB0-BEA4-FC1D293020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044DF19B-511F-4F07-A7AD-1A010C6BFC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10E39F61-0304-47E3-BFDC-35A73E207C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6" y="0"/>
            <a:ext cx="4584734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D4C902A7-C713-4C0E-908C-A83A8B91995A}"/>
              </a:ext>
            </a:extLst>
          </p:cNvPr>
          <p:cNvSpPr txBox="1">
            <a:spLocks/>
          </p:cNvSpPr>
          <p:nvPr/>
        </p:nvSpPr>
        <p:spPr>
          <a:xfrm>
            <a:off x="462760" y="1027319"/>
            <a:ext cx="3659246" cy="228876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800" b="0" kern="1200" cap="all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 defTabSz="914400">
              <a:buClr>
                <a:schemeClr val="accent1"/>
              </a:buClr>
            </a:pPr>
            <a:r>
              <a:rPr lang="en-US" sz="3600" cap="none" spc="-50" dirty="0">
                <a:solidFill>
                  <a:srgbClr val="FFFFFF"/>
                </a:solidFill>
                <a:latin typeface="+mn-lt"/>
              </a:rPr>
              <a:t>NAEP </a:t>
            </a:r>
            <a:br>
              <a:rPr lang="en-US" sz="3600" cap="none" spc="-50" dirty="0">
                <a:solidFill>
                  <a:srgbClr val="FFFFFF"/>
                </a:solidFill>
                <a:latin typeface="+mn-lt"/>
              </a:rPr>
            </a:br>
            <a:r>
              <a:rPr lang="en-US" sz="3600" b="1" cap="none" spc="-50" dirty="0">
                <a:solidFill>
                  <a:srgbClr val="FFFFFF"/>
                </a:solidFill>
                <a:latin typeface="+mn-lt"/>
              </a:rPr>
              <a:t>GRADE 4 Reading </a:t>
            </a:r>
            <a:r>
              <a:rPr lang="en-US" sz="3600" cap="none" spc="-50" dirty="0">
                <a:solidFill>
                  <a:srgbClr val="FFFFFF"/>
                </a:solidFill>
                <a:latin typeface="+mn-lt"/>
              </a:rPr>
              <a:t>Performance </a:t>
            </a:r>
          </a:p>
          <a:p>
            <a:pPr algn="ctr" defTabSz="914400">
              <a:buClr>
                <a:schemeClr val="accent1"/>
              </a:buClr>
            </a:pPr>
            <a:r>
              <a:rPr lang="en-US" sz="3600" cap="none" spc="-50" dirty="0">
                <a:solidFill>
                  <a:srgbClr val="FFFFFF"/>
                </a:solidFill>
                <a:latin typeface="+mn-lt"/>
              </a:rPr>
              <a:t>of Females in Large Cities by Race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B9E7B3B-A156-4356-BF35-7825C428E0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8475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9" name="slide9">
            <a:extLst>
              <a:ext uri="{FF2B5EF4-FFF2-40B4-BE49-F238E27FC236}">
                <a16:creationId xmlns:a16="http://schemas.microsoft.com/office/drawing/2014/main" id="{CF833CD5-3E7D-4F60-992B-F0E8B39F1064}"/>
              </a:ext>
            </a:extLst>
          </p:cNvPr>
          <p:cNvPicPr/>
          <p:nvPr/>
        </p:nvPicPr>
        <p:blipFill>
          <a:blip r:embed="rId2"/>
          <a:srcRect/>
          <a:stretch/>
        </p:blipFill>
        <p:spPr>
          <a:xfrm>
            <a:off x="4648758" y="402825"/>
            <a:ext cx="7543240" cy="60345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87770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9F45E3-C125-49F5-863F-3F771273B7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23C6175-7110-4DB0-BEA4-FC1D293020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044DF19B-511F-4F07-A7AD-1A010C6BFC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10E39F61-0304-47E3-BFDC-35A73E207C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6" y="0"/>
            <a:ext cx="4584734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D4C902A7-C713-4C0E-908C-A83A8B91995A}"/>
              </a:ext>
            </a:extLst>
          </p:cNvPr>
          <p:cNvSpPr txBox="1">
            <a:spLocks/>
          </p:cNvSpPr>
          <p:nvPr/>
        </p:nvSpPr>
        <p:spPr>
          <a:xfrm>
            <a:off x="462760" y="1027319"/>
            <a:ext cx="3659246" cy="228876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800" b="0" kern="1200" cap="all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 defTabSz="914400">
              <a:buClr>
                <a:schemeClr val="accent1"/>
              </a:buClr>
            </a:pPr>
            <a:r>
              <a:rPr lang="en-US" sz="3600" cap="none" spc="-50" dirty="0">
                <a:solidFill>
                  <a:srgbClr val="FFFFFF"/>
                </a:solidFill>
                <a:latin typeface="+mn-lt"/>
              </a:rPr>
              <a:t>NAEP </a:t>
            </a:r>
            <a:br>
              <a:rPr lang="en-US" sz="3600" cap="none" spc="-50" dirty="0">
                <a:solidFill>
                  <a:srgbClr val="FFFFFF"/>
                </a:solidFill>
                <a:latin typeface="+mn-lt"/>
              </a:rPr>
            </a:br>
            <a:r>
              <a:rPr lang="en-US" sz="3600" b="1" cap="none" spc="-50" dirty="0">
                <a:solidFill>
                  <a:srgbClr val="FFFFFF"/>
                </a:solidFill>
                <a:latin typeface="+mn-lt"/>
              </a:rPr>
              <a:t>GRADE 8 Reading </a:t>
            </a:r>
            <a:r>
              <a:rPr lang="en-US" sz="3600" cap="none" spc="-50" dirty="0">
                <a:solidFill>
                  <a:srgbClr val="FFFFFF"/>
                </a:solidFill>
                <a:latin typeface="+mn-lt"/>
              </a:rPr>
              <a:t>Performance </a:t>
            </a:r>
          </a:p>
          <a:p>
            <a:pPr algn="ctr" defTabSz="914400">
              <a:buClr>
                <a:schemeClr val="accent1"/>
              </a:buClr>
            </a:pPr>
            <a:r>
              <a:rPr lang="en-US" sz="3600" cap="none" spc="-50" dirty="0">
                <a:solidFill>
                  <a:srgbClr val="FFFFFF"/>
                </a:solidFill>
                <a:latin typeface="+mn-lt"/>
              </a:rPr>
              <a:t>of Females by Jurisdiction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B9E7B3B-A156-4356-BF35-7825C428E0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8475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9" name="slide9">
            <a:extLst>
              <a:ext uri="{FF2B5EF4-FFF2-40B4-BE49-F238E27FC236}">
                <a16:creationId xmlns:a16="http://schemas.microsoft.com/office/drawing/2014/main" id="{CF833CD5-3E7D-4F60-992B-F0E8B39F1064}"/>
              </a:ext>
            </a:extLst>
          </p:cNvPr>
          <p:cNvPicPr/>
          <p:nvPr/>
        </p:nvPicPr>
        <p:blipFill>
          <a:blip r:embed="rId2"/>
          <a:srcRect/>
          <a:stretch/>
        </p:blipFill>
        <p:spPr>
          <a:xfrm>
            <a:off x="4648758" y="402825"/>
            <a:ext cx="7543240" cy="60345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52021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9F45E3-C125-49F5-863F-3F771273B7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23C6175-7110-4DB0-BEA4-FC1D293020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044DF19B-511F-4F07-A7AD-1A010C6BFC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10E39F61-0304-47E3-BFDC-35A73E207C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6" y="0"/>
            <a:ext cx="4584734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D4C902A7-C713-4C0E-908C-A83A8B91995A}"/>
              </a:ext>
            </a:extLst>
          </p:cNvPr>
          <p:cNvSpPr txBox="1">
            <a:spLocks/>
          </p:cNvSpPr>
          <p:nvPr/>
        </p:nvSpPr>
        <p:spPr>
          <a:xfrm>
            <a:off x="462760" y="1027319"/>
            <a:ext cx="3659246" cy="228876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800" b="0" kern="1200" cap="all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 defTabSz="914400">
              <a:buClr>
                <a:schemeClr val="accent1"/>
              </a:buClr>
            </a:pPr>
            <a:r>
              <a:rPr lang="en-US" sz="3600" cap="none" spc="-50" dirty="0">
                <a:solidFill>
                  <a:srgbClr val="FFFFFF"/>
                </a:solidFill>
                <a:latin typeface="+mn-lt"/>
              </a:rPr>
              <a:t>NAEP </a:t>
            </a:r>
            <a:br>
              <a:rPr lang="en-US" sz="3600" cap="none" spc="-50" dirty="0">
                <a:solidFill>
                  <a:srgbClr val="FFFFFF"/>
                </a:solidFill>
                <a:latin typeface="+mn-lt"/>
              </a:rPr>
            </a:br>
            <a:r>
              <a:rPr lang="en-US" sz="3600" b="1" cap="none" spc="-50" dirty="0">
                <a:solidFill>
                  <a:srgbClr val="FFFFFF"/>
                </a:solidFill>
                <a:latin typeface="+mn-lt"/>
              </a:rPr>
              <a:t>GRADE 8 Reading </a:t>
            </a:r>
            <a:r>
              <a:rPr lang="en-US" sz="3600" cap="none" spc="-50" dirty="0">
                <a:solidFill>
                  <a:srgbClr val="FFFFFF"/>
                </a:solidFill>
                <a:latin typeface="+mn-lt"/>
              </a:rPr>
              <a:t>Performance </a:t>
            </a:r>
          </a:p>
          <a:p>
            <a:pPr algn="ctr" defTabSz="914400">
              <a:buClr>
                <a:schemeClr val="accent1"/>
              </a:buClr>
            </a:pPr>
            <a:r>
              <a:rPr lang="en-US" sz="3600" cap="none" spc="-50" dirty="0">
                <a:solidFill>
                  <a:srgbClr val="FFFFFF"/>
                </a:solidFill>
                <a:latin typeface="+mn-lt"/>
              </a:rPr>
              <a:t>of Females in Large Cities by Race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B9E7B3B-A156-4356-BF35-7825C428E0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8475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9" name="slide9">
            <a:extLst>
              <a:ext uri="{FF2B5EF4-FFF2-40B4-BE49-F238E27FC236}">
                <a16:creationId xmlns:a16="http://schemas.microsoft.com/office/drawing/2014/main" id="{CF833CD5-3E7D-4F60-992B-F0E8B39F1064}"/>
              </a:ext>
            </a:extLst>
          </p:cNvPr>
          <p:cNvPicPr/>
          <p:nvPr/>
        </p:nvPicPr>
        <p:blipFill>
          <a:blip r:embed="rId2"/>
          <a:srcRect/>
          <a:stretch/>
        </p:blipFill>
        <p:spPr>
          <a:xfrm>
            <a:off x="4648758" y="402825"/>
            <a:ext cx="7543240" cy="6034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74488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9F45E3-C125-49F5-863F-3F771273B7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23C6175-7110-4DB0-BEA4-FC1D293020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044DF19B-511F-4F07-A7AD-1A010C6BFC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10E39F61-0304-47E3-BFDC-35A73E207C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6" y="0"/>
            <a:ext cx="4584734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D4C902A7-C713-4C0E-908C-A83A8B91995A}"/>
              </a:ext>
            </a:extLst>
          </p:cNvPr>
          <p:cNvSpPr txBox="1">
            <a:spLocks/>
          </p:cNvSpPr>
          <p:nvPr/>
        </p:nvSpPr>
        <p:spPr>
          <a:xfrm>
            <a:off x="462760" y="1027319"/>
            <a:ext cx="3659246" cy="228876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800" b="0" kern="1200" cap="all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 defTabSz="914400">
              <a:buClr>
                <a:schemeClr val="accent1"/>
              </a:buClr>
            </a:pPr>
            <a:r>
              <a:rPr lang="en-US" sz="3600" cap="none" spc="-50" dirty="0">
                <a:solidFill>
                  <a:srgbClr val="FFFFFF"/>
                </a:solidFill>
                <a:latin typeface="+mn-lt"/>
              </a:rPr>
              <a:t>NAEP </a:t>
            </a:r>
            <a:br>
              <a:rPr lang="en-US" sz="3600" cap="none" spc="-50" dirty="0">
                <a:solidFill>
                  <a:srgbClr val="FFFFFF"/>
                </a:solidFill>
                <a:latin typeface="+mn-lt"/>
              </a:rPr>
            </a:br>
            <a:r>
              <a:rPr lang="en-US" sz="3600" b="1" cap="none" spc="-50" dirty="0">
                <a:solidFill>
                  <a:srgbClr val="FFFFFF"/>
                </a:solidFill>
                <a:latin typeface="+mn-lt"/>
              </a:rPr>
              <a:t>GRADE 4 Math </a:t>
            </a:r>
            <a:r>
              <a:rPr lang="en-US" sz="3600" cap="none" spc="-50" dirty="0">
                <a:solidFill>
                  <a:srgbClr val="FFFFFF"/>
                </a:solidFill>
                <a:latin typeface="+mn-lt"/>
              </a:rPr>
              <a:t>Performance </a:t>
            </a:r>
          </a:p>
          <a:p>
            <a:pPr algn="ctr" defTabSz="914400">
              <a:buClr>
                <a:schemeClr val="accent1"/>
              </a:buClr>
            </a:pPr>
            <a:r>
              <a:rPr lang="en-US" sz="3600" cap="none" spc="-50" dirty="0">
                <a:solidFill>
                  <a:srgbClr val="FFFFFF"/>
                </a:solidFill>
                <a:latin typeface="+mn-lt"/>
              </a:rPr>
              <a:t>of Females by Jurisdiction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B9E7B3B-A156-4356-BF35-7825C428E0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8475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9" name="slide9">
            <a:extLst>
              <a:ext uri="{FF2B5EF4-FFF2-40B4-BE49-F238E27FC236}">
                <a16:creationId xmlns:a16="http://schemas.microsoft.com/office/drawing/2014/main" id="{CF833CD5-3E7D-4F60-992B-F0E8B39F1064}"/>
              </a:ext>
            </a:extLst>
          </p:cNvPr>
          <p:cNvPicPr/>
          <p:nvPr/>
        </p:nvPicPr>
        <p:blipFill>
          <a:blip r:embed="rId2"/>
          <a:srcRect/>
          <a:stretch/>
        </p:blipFill>
        <p:spPr>
          <a:xfrm>
            <a:off x="4648758" y="402825"/>
            <a:ext cx="7543240" cy="60345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09862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9F45E3-C125-49F5-863F-3F771273B7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23C6175-7110-4DB0-BEA4-FC1D293020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044DF19B-511F-4F07-A7AD-1A010C6BFC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10E39F61-0304-47E3-BFDC-35A73E207C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6" y="0"/>
            <a:ext cx="4584734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D4C902A7-C713-4C0E-908C-A83A8B91995A}"/>
              </a:ext>
            </a:extLst>
          </p:cNvPr>
          <p:cNvSpPr txBox="1">
            <a:spLocks/>
          </p:cNvSpPr>
          <p:nvPr/>
        </p:nvSpPr>
        <p:spPr>
          <a:xfrm>
            <a:off x="462760" y="1027319"/>
            <a:ext cx="3659246" cy="228876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800" b="0" kern="1200" cap="all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 defTabSz="914400">
              <a:buClr>
                <a:schemeClr val="accent1"/>
              </a:buClr>
            </a:pPr>
            <a:r>
              <a:rPr lang="en-US" sz="3600" cap="none" spc="-50" dirty="0">
                <a:solidFill>
                  <a:srgbClr val="FFFFFF"/>
                </a:solidFill>
                <a:latin typeface="+mn-lt"/>
              </a:rPr>
              <a:t>NAEP </a:t>
            </a:r>
            <a:br>
              <a:rPr lang="en-US" sz="3600" cap="none" spc="-50" dirty="0">
                <a:solidFill>
                  <a:srgbClr val="FFFFFF"/>
                </a:solidFill>
                <a:latin typeface="+mn-lt"/>
              </a:rPr>
            </a:br>
            <a:r>
              <a:rPr lang="en-US" sz="3600" b="1" cap="none" spc="-50" dirty="0">
                <a:solidFill>
                  <a:srgbClr val="FFFFFF"/>
                </a:solidFill>
                <a:latin typeface="+mn-lt"/>
              </a:rPr>
              <a:t>GRADE 4 Math </a:t>
            </a:r>
            <a:r>
              <a:rPr lang="en-US" sz="3600" cap="none" spc="-50" dirty="0">
                <a:solidFill>
                  <a:srgbClr val="FFFFFF"/>
                </a:solidFill>
                <a:latin typeface="+mn-lt"/>
              </a:rPr>
              <a:t>Performance </a:t>
            </a:r>
          </a:p>
          <a:p>
            <a:pPr algn="ctr" defTabSz="914400">
              <a:buClr>
                <a:schemeClr val="accent1"/>
              </a:buClr>
            </a:pPr>
            <a:r>
              <a:rPr lang="en-US" sz="3600" cap="none" spc="-50" dirty="0">
                <a:solidFill>
                  <a:srgbClr val="FFFFFF"/>
                </a:solidFill>
                <a:latin typeface="+mn-lt"/>
              </a:rPr>
              <a:t>of Females in Large Cities by Race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B9E7B3B-A156-4356-BF35-7825C428E0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8475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9" name="slide9">
            <a:extLst>
              <a:ext uri="{FF2B5EF4-FFF2-40B4-BE49-F238E27FC236}">
                <a16:creationId xmlns:a16="http://schemas.microsoft.com/office/drawing/2014/main" id="{CF833CD5-3E7D-4F60-992B-F0E8B39F1064}"/>
              </a:ext>
            </a:extLst>
          </p:cNvPr>
          <p:cNvPicPr/>
          <p:nvPr/>
        </p:nvPicPr>
        <p:blipFill>
          <a:blip r:embed="rId2"/>
          <a:srcRect/>
          <a:stretch/>
        </p:blipFill>
        <p:spPr>
          <a:xfrm>
            <a:off x="4648758" y="402825"/>
            <a:ext cx="7543240" cy="6034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3773035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02006FA4-1611-4B07-AF7F-85CF6D20EB3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7000</TotalTime>
  <Words>549</Words>
  <Application>Microsoft Office PowerPoint</Application>
  <PresentationFormat>Widescreen</PresentationFormat>
  <Paragraphs>58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7" baseType="lpstr">
      <vt:lpstr>Arial</vt:lpstr>
      <vt:lpstr>Calibri</vt:lpstr>
      <vt:lpstr>Calibri Light</vt:lpstr>
      <vt:lpstr>Retrospect</vt:lpstr>
      <vt:lpstr>Females of  Color Performance Update</vt:lpstr>
      <vt:lpstr>Data Sources</vt:lpstr>
      <vt:lpstr>NAEP Trend Data: 2011-2019 Comparisons are made between large city and national public schools as well as by race.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Office of Civil Rights Data: 2012-2018 Data provided on public schools nationwide. </vt:lpstr>
      <vt:lpstr>Female Students Enrolled in Gifted Courses by Race</vt:lpstr>
      <vt:lpstr>Female Students Enrolled in AP Courses by Race</vt:lpstr>
      <vt:lpstr>Female Students Who Took SAT or ACT by Race</vt:lpstr>
      <vt:lpstr>Female Students Receiving One or More Out-of School Suspensions by Race</vt:lpstr>
      <vt:lpstr>CGCS KPI Data: 2016-2019 Data provided on member districts only. </vt:lpstr>
      <vt:lpstr>Ninth Grade Course Failures Black and Hispanic Females</vt:lpstr>
      <vt:lpstr>Ninth Grade Students with a “B” Average or Better Black and Hispanic Females</vt:lpstr>
      <vt:lpstr>Algebra I/Integrated Math Completion Rates Black and Hispanic Females</vt:lpstr>
      <vt:lpstr>Out of School Suspensions Black and Hispanic Females</vt:lpstr>
      <vt:lpstr>Students Who Took One or More AP Courses Black and Hispanic Females</vt:lpstr>
      <vt:lpstr>Cohort Graduation Rates Black and Hispanic Females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Council of the Great City Schools Males of Color Performance Update</dc:title>
  <dc:creator>Ray Hart</dc:creator>
  <cp:lastModifiedBy>Tonya Harris</cp:lastModifiedBy>
  <cp:revision>17</cp:revision>
  <dcterms:created xsi:type="dcterms:W3CDTF">2019-10-17T19:19:59Z</dcterms:created>
  <dcterms:modified xsi:type="dcterms:W3CDTF">2022-03-02T17:35:12Z</dcterms:modified>
</cp:coreProperties>
</file>